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4" r:id="rId12"/>
    <p:sldId id="265" r:id="rId13"/>
    <p:sldId id="268" r:id="rId14"/>
  </p:sldIdLst>
  <p:sldSz cx="14630400" cy="8229600"/>
  <p:notesSz cx="8229600" cy="14630400"/>
  <p:embeddedFontLst>
    <p:embeddedFont>
      <p:font typeface="Syne" panose="020B0604020202020204" charset="0"/>
      <p:regular r:id="rId16"/>
    </p:embeddedFont>
    <p:embeddedFont>
      <p:font typeface="Syne Extra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98" autoAdjust="0"/>
    <p:restoredTop sz="94610"/>
  </p:normalViewPr>
  <p:slideViewPr>
    <p:cSldViewPr snapToGrid="0" snapToObjects="1">
      <p:cViewPr>
        <p:scale>
          <a:sx n="75" d="100"/>
          <a:sy n="75" d="100"/>
        </p:scale>
        <p:origin x="451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8238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e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9218" y="895827"/>
            <a:ext cx="7858363" cy="24718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495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Football Data Analysis: Key Success Factors and Business Insights</a:t>
            </a:r>
            <a:endParaRPr lang="en-US" sz="4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29217" y="3980393"/>
            <a:ext cx="7858363" cy="1204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4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Unveiling the hidden insights of football through data analysis can lead to a deeper understanding of player performance, team dynamics, and ultimately, achieving greater success. This presentation explores key factors that drive success within football, leveraging data analysis to optimize strategies.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022180" y="6055905"/>
            <a:ext cx="293846" cy="293846"/>
          </a:xfrm>
          <a:prstGeom prst="roundRect">
            <a:avLst>
              <a:gd name="adj" fmla="val 3111522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7420" y="6055905"/>
            <a:ext cx="278606" cy="27860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15444" y="5964726"/>
            <a:ext cx="5840995" cy="2264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by Akanksha Vanse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Program: </a:t>
            </a:r>
            <a:r>
              <a:rPr lang="en-US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and ML with </a:t>
            </a:r>
            <a:r>
              <a:rPr lang="en-US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GenAI</a:t>
            </a:r>
            <a:r>
              <a:rPr lang="en-US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Advanced program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IN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Enrolment No: EN12025082587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D6CCBDE-87CC-E2BB-712C-D76BD445B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5857" y="6713238"/>
            <a:ext cx="2274543" cy="151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08471" y="1152646"/>
            <a:ext cx="4316927" cy="189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Competition 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Analysis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208344" y="4467986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Competition Type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208344" y="526526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Domestic League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08344" y="571679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Domestic Cup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208344" y="617023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International Cup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659933" y="4445471"/>
            <a:ext cx="36079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Avg Attendance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4103546" y="617023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High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4103893" y="526336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Moderate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4103546" y="570457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Low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267884" y="4467820"/>
            <a:ext cx="37558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Goal Distribution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377915" y="516358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Majority of goals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377915" y="563250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Competitive, fewer matches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377568" y="617138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Defensive play</a:t>
            </a:r>
            <a:endParaRPr lang="en-US" sz="17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AF16A4-47B0-78CE-51CC-3403C92A2D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3" t="5651" r="2204"/>
          <a:stretch/>
        </p:blipFill>
        <p:spPr>
          <a:xfrm>
            <a:off x="208344" y="99963"/>
            <a:ext cx="6903179" cy="306702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B6D2B0C-FD31-CC33-A3C0-8F804C72D2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5555" b="1223"/>
          <a:stretch/>
        </p:blipFill>
        <p:spPr>
          <a:xfrm>
            <a:off x="10651937" y="3414455"/>
            <a:ext cx="3978116" cy="4799009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42E5C95F-847C-5FB9-D58F-7E7892DE4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5510" y="0"/>
            <a:ext cx="2274543" cy="151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720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070" y="3260884"/>
            <a:ext cx="8673703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Business Conclusion</a:t>
            </a: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48070" y="4249460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9407" y="4470797"/>
            <a:ext cx="453068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Performance Metrics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69407" y="4932997"/>
            <a:ext cx="6017657" cy="683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Essential for identifying top talent and pinpointing areas for</a:t>
            </a:r>
          </a:p>
          <a:p>
            <a:pPr marL="0" indent="0">
              <a:lnSpc>
                <a:spcPts val="26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team improvement.</a:t>
            </a:r>
            <a:endParaRPr lang="en-US" sz="16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422118" y="4249460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3455" y="4470797"/>
            <a:ext cx="3030379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Market Values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643455" y="4932998"/>
            <a:ext cx="6017657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Important for strategic player acquisitions and effective contract negotiations.</a:t>
            </a:r>
            <a:endParaRPr lang="en-US" sz="16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48070" y="6051947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9407" y="6273284"/>
            <a:ext cx="4175998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Attendance Impact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69407" y="6735485"/>
            <a:ext cx="6017657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Significant correlation with team performance, affecting revenue streams.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422118" y="6051947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3455" y="6273284"/>
            <a:ext cx="4345662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Game Management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643455" y="6735485"/>
            <a:ext cx="6017657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Referee decisions and substitution strategies play vital roles in outcomes.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89A2D259-0636-0690-90A7-47167F739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4197" y="7072130"/>
            <a:ext cx="1736203" cy="1157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2814"/>
            <a:ext cx="88080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Recommendations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51175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305544"/>
            <a:ext cx="30054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Data-Driven Decisions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93790" y="6150293"/>
            <a:ext cx="30054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Implement advanced analytics for player recruitment and strategic planning.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51175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Value Optimization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139446" y="6150293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Use market value trends to inform contract negotiations and transfers.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51175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Fan Engagement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485221" y="6150293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Enhance stadium experience to boost attendance and team performance.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511754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Strategic Substitutions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0830997" y="6150293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Develop data-backed substitution strategies for maximum impact.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66E574AD-6415-7213-1A0B-699822CF0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3727" y="6971818"/>
            <a:ext cx="1886673" cy="1257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>
            <a:extLst>
              <a:ext uri="{FF2B5EF4-FFF2-40B4-BE49-F238E27FC236}">
                <a16:creationId xmlns:a16="http://schemas.microsoft.com/office/drawing/2014/main" id="{C8281CFB-BF50-B86D-0C1E-B5809A62D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809"/>
            <a:ext cx="5915025" cy="5237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B859D38E-6072-7AF6-0D7C-C545BD6AD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561" y="5781040"/>
            <a:ext cx="3672840" cy="2448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D6B7DD-A97D-BB5E-4525-AAC544ED15FD}"/>
              </a:ext>
            </a:extLst>
          </p:cNvPr>
          <p:cNvSpPr txBox="1"/>
          <p:nvPr/>
        </p:nvSpPr>
        <p:spPr>
          <a:xfrm>
            <a:off x="6632294" y="787078"/>
            <a:ext cx="787078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5000" b="1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</a:t>
            </a:r>
          </a:p>
          <a:p>
            <a:pPr algn="ctr"/>
            <a:r>
              <a:rPr lang="en-IN" sz="15000" b="1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002581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8893969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Business Objectives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1071" y="4807982"/>
            <a:ext cx="178475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18285" y="4723686"/>
            <a:ext cx="451092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Player Performance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Analyze metrics to identify top performers and areas for improvement.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11534" y="4807982"/>
            <a:ext cx="338376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076724" y="4751785"/>
            <a:ext cx="4086820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Market Evaluation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158758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8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Assessing player worth and negotiating optimal contracts based on their performance and market trends.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62370" y="6491883"/>
            <a:ext cx="355878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18285" y="6407587"/>
            <a:ext cx="3712845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Team Dynamics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Compare team performance and understand the impact of attendance on results.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496175" y="6491883"/>
            <a:ext cx="369094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58758" y="6407587"/>
            <a:ext cx="3832384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Game Influences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Examine referee impact and substitution patterns for strategic insights.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82030C83-FCDA-7A7A-9419-FF0F87702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17347" y="7245752"/>
            <a:ext cx="1713052" cy="983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5647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Performance Analysis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793790" y="3322439"/>
            <a:ext cx="7556421" cy="3342322"/>
          </a:xfrm>
          <a:prstGeom prst="roundRect">
            <a:avLst>
              <a:gd name="adj" fmla="val 285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801410" y="333005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1028224" y="347376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Metric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802624" y="347376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Key Findings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801410" y="3980378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1028224" y="412408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Top Scorer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4802624" y="412408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Aron Johansson: 57 goals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01410" y="4630698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1028224" y="477440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Cards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4802624" y="4774406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Low cards for top scorers, high for defensive players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801410" y="5643920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2"/>
          <p:cNvSpPr/>
          <p:nvPr/>
        </p:nvSpPr>
        <p:spPr>
          <a:xfrm>
            <a:off x="1028224" y="578762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Seasonal Variation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4802624" y="578762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dropped in 2014 but got better after that.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EFC8F93-4BD7-54B4-3429-4CBDC00FA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684810" y="2115175"/>
            <a:ext cx="8229600" cy="4074000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725D42E7-B9DA-99B0-3257-53CB579A2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3497"/>
            <a:ext cx="2274543" cy="151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hape 2">
            <a:extLst>
              <a:ext uri="{FF2B5EF4-FFF2-40B4-BE49-F238E27FC236}">
                <a16:creationId xmlns:a16="http://schemas.microsoft.com/office/drawing/2014/main" id="{2F10A73A-16F6-5DF2-D3BB-8B0CC8B6B3F8}"/>
              </a:ext>
            </a:extLst>
          </p:cNvPr>
          <p:cNvSpPr/>
          <p:nvPr/>
        </p:nvSpPr>
        <p:spPr>
          <a:xfrm>
            <a:off x="809030" y="666476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Height                                                                          175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253" y="541615"/>
            <a:ext cx="11249620" cy="615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Player Profile &amp; Market Value</a:t>
            </a:r>
            <a:endParaRPr lang="en-US" sz="3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89253" y="6168152"/>
            <a:ext cx="3021211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0F4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Folarin Balogun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89253" y="6672858"/>
            <a:ext cx="4096464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Market Value: €30M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89253" y="7165062"/>
            <a:ext cx="4096464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Key Stats: Top market value player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5273873" y="6168152"/>
            <a:ext cx="307097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Giovanni Reyna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273873" y="6672858"/>
            <a:ext cx="4096464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Market Value: €25M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5273873" y="7165062"/>
            <a:ext cx="4096464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Key Stats: High potential young talent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9858494" y="5894051"/>
            <a:ext cx="3089910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Christian Pulisic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908261" y="6318409"/>
            <a:ext cx="4096464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Market Value: €25M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9908261" y="6750029"/>
            <a:ext cx="4096464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Key Stats: Significant contributions to team performance</a:t>
            </a:r>
            <a:endParaRPr lang="en-US" sz="15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7991CAD-F39C-BF28-5DC2-5E7F8FDC1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68" y="1436264"/>
            <a:ext cx="11473542" cy="3965917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A3063B94-257E-5F58-D043-1CD591145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0653" y="7108269"/>
            <a:ext cx="1681996" cy="112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68900" y="3750197"/>
            <a:ext cx="13292600" cy="1099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00B050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Team Comparison</a:t>
            </a:r>
            <a:endParaRPr lang="en-US" sz="6000" b="1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BC59A1C-916B-E6A0-CD39-A6A279134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7187877" cy="325248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E649627-F68D-BD64-94FC-BE323874E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7878" y="1"/>
            <a:ext cx="7442521" cy="325248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0C2139D-B61E-C955-A845-88DC74D58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626806"/>
            <a:ext cx="5764191" cy="360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E2C18D3-BC89-612D-B71E-69129DDD2B5A}"/>
              </a:ext>
            </a:extLst>
          </p:cNvPr>
          <p:cNvSpPr txBox="1"/>
          <p:nvPr/>
        </p:nvSpPr>
        <p:spPr>
          <a:xfrm>
            <a:off x="6458673" y="4406887"/>
            <a:ext cx="804440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Attendance:</a:t>
            </a:r>
          </a:p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ome club name: Manchester united football club has the highest attendance           about 75.06 k</a:t>
            </a:r>
          </a:p>
          <a:p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Goals: </a:t>
            </a: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Home club name: Borussia Verein fur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Leibesubung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1900 has scored the highest goals in the season 2020.</a:t>
            </a: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 Value:</a:t>
            </a:r>
          </a:p>
          <a:p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Average market value of each player in the away club name( Sporting Club de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portugal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is 25 M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eur</a:t>
            </a:r>
            <a:endParaRPr lang="en-US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E3ED5E8D-1C00-4190-62D8-4325AF929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3486" y="7191657"/>
            <a:ext cx="1556913" cy="1037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9845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Attendance &amp; Stadium Analysis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4364950"/>
            <a:ext cx="7556421" cy="1966198"/>
          </a:xfrm>
          <a:prstGeom prst="roundRect">
            <a:avLst>
              <a:gd name="adj" fmla="val 48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372570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451627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Stadium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451627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Average Attendance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451627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Win Correlation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5022890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516659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Old Trafford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516659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75,062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516659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High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5673209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057" y="581691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Signal Iduna Park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546038" y="581691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73,830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059210" y="581691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Moderate</a:t>
            </a:r>
            <a:endParaRPr lang="en-US" sz="1750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6959D171-D5A8-B66F-66E7-6E82BA8F0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5857" y="6713238"/>
            <a:ext cx="2274543" cy="151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318" y="69863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Referee Analysis &amp; Impact of Cards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4249460"/>
            <a:ext cx="31482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Dr. Felix Brych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83060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Matches Officiated: 60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39757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Cards Issued: 10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249460"/>
            <a:ext cx="28898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Felix Zwayer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32928" y="483060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Matches Officiated: 59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539757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Cards Issued: 14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4249460"/>
            <a:ext cx="28825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Card Impact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9872067" y="483060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Syne" panose="020B0604020202020204" charset="0"/>
              </a:rPr>
              <a:t>The analysis shows that giving out cards affects game outcomes in different ways.</a:t>
            </a:r>
            <a:endParaRPr lang="en-US" sz="1750" dirty="0">
              <a:solidFill>
                <a:schemeClr val="bg1"/>
              </a:solidFill>
              <a:latin typeface="Syne" panose="020B060402020202020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8EA24BD-57F4-8D18-2D95-6102E8A64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18" y="1673140"/>
            <a:ext cx="2889885" cy="2474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E62EF4D-AFD7-8AA0-9EA2-29B9271EC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4975" y="1716483"/>
            <a:ext cx="2916070" cy="2387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CECFDD85-9390-F7FE-BCAF-EB81597A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8862" y="1510628"/>
            <a:ext cx="2593452" cy="259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87D7311C-E217-94E1-CC13-2F6070648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5857" y="6713238"/>
            <a:ext cx="2274543" cy="151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Substitution Patterns</a:t>
            </a:r>
            <a:endParaRPr lang="en-US" sz="4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6D9121"/>
          </a:solidFill>
          <a:ln/>
        </p:spPr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6D9121"/>
          </a:solidFill>
          <a:ln/>
        </p:spPr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4770" y="2645569"/>
            <a:ext cx="175022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1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Attackers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Most substituted due to high energy demands and tactical adjustments.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6D9121"/>
          </a:solidFill>
          <a:ln/>
        </p:spPr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36427" y="4489013"/>
            <a:ext cx="33170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2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Midfielders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Second most substituted, essential for maintaining game dynamics and control.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6D9121"/>
          </a:solidFill>
          <a:ln/>
        </p:spPr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27854" y="6332458"/>
            <a:ext cx="34885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FFFFFF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3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88444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E5D8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Goalkeepers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Least substituted, reflecting the need for stability in this position.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B7E9179-08A1-38AC-8D80-2584F269C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356" y="2058732"/>
            <a:ext cx="5811061" cy="4429743"/>
          </a:xfrm>
          <a:prstGeom prst="rect">
            <a:avLst/>
          </a:prstGeom>
        </p:spPr>
      </p:pic>
      <p:pic>
        <p:nvPicPr>
          <p:cNvPr id="24" name="Picture 2">
            <a:extLst>
              <a:ext uri="{FF2B5EF4-FFF2-40B4-BE49-F238E27FC236}">
                <a16:creationId xmlns:a16="http://schemas.microsoft.com/office/drawing/2014/main" id="{0AF828E8-04E0-C9F9-74FA-9842A5E3B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5857" y="6713238"/>
            <a:ext cx="2274543" cy="151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605" y="805934"/>
            <a:ext cx="5611416" cy="611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4F1"/>
                </a:solidFill>
                <a:latin typeface="Times New Roman" panose="02020603050405020304" pitchFamily="18" charset="0"/>
                <a:ea typeface="Syne Extra Bold" pitchFamily="34" charset="-122"/>
                <a:cs typeface="Times New Roman" panose="02020603050405020304" pitchFamily="18" charset="0"/>
              </a:rPr>
              <a:t>Event Analysis</a:t>
            </a:r>
            <a:endParaRPr lang="en-US" sz="3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171605" y="1711285"/>
            <a:ext cx="7773591" cy="5712381"/>
          </a:xfrm>
          <a:prstGeom prst="roundRect">
            <a:avLst>
              <a:gd name="adj" fmla="val 143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79225" y="1718905"/>
            <a:ext cx="7757517" cy="5631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375797" y="1843921"/>
            <a:ext cx="2190274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Event Type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965168" y="1843921"/>
            <a:ext cx="2186464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Frequency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1550729" y="1843921"/>
            <a:ext cx="2190274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Key Findings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179225" y="2282071"/>
            <a:ext cx="7757517" cy="150256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375797" y="2407087"/>
            <a:ext cx="2190274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Substitutions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965168" y="2407087"/>
            <a:ext cx="2186464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Most Frequent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1550729" y="2407087"/>
            <a:ext cx="2190274" cy="1252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Strategic importance in controlling game pace and influencing strategic outcomes.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179225" y="3784640"/>
            <a:ext cx="7757517" cy="1815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375797" y="3909655"/>
            <a:ext cx="2190274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Goals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965168" y="3909655"/>
            <a:ext cx="2186464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Second Most Frequent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1550729" y="3909655"/>
            <a:ext cx="2190274" cy="1565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Central to game objectives, reflecting both offensive prowess and defensive vulnerabilities.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6179225" y="5600343"/>
            <a:ext cx="7757517" cy="18157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375797" y="5725358"/>
            <a:ext cx="2190274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Cards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965168" y="5725358"/>
            <a:ext cx="2186464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Least Frequent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1550729" y="5725358"/>
            <a:ext cx="2190274" cy="1565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Times New Roman" panose="02020603050405020304" pitchFamily="18" charset="0"/>
                <a:ea typeface="Syne" pitchFamily="34" charset="-122"/>
                <a:cs typeface="Times New Roman" panose="02020603050405020304" pitchFamily="18" charset="0"/>
              </a:rPr>
              <a:t>Reflects team discipline, with a higher frequency indicating potential aggression or tactical fouls.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F8F77FDA-8033-DA63-D7D6-7584F474E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1048" y="7056698"/>
            <a:ext cx="1759352" cy="117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258</TotalTime>
  <Words>591</Words>
  <Application>Microsoft Office PowerPoint</Application>
  <PresentationFormat>Custom</PresentationFormat>
  <Paragraphs>140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Times New Roman</vt:lpstr>
      <vt:lpstr>Syne Extra Bold</vt:lpstr>
      <vt:lpstr>Arial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Akanksha Vanse</cp:lastModifiedBy>
  <cp:revision>5</cp:revision>
  <dcterms:created xsi:type="dcterms:W3CDTF">2024-10-25T09:45:01Z</dcterms:created>
  <dcterms:modified xsi:type="dcterms:W3CDTF">2024-10-28T15:29:51Z</dcterms:modified>
</cp:coreProperties>
</file>